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sldIdLst>
    <p:sldId id="367" r:id="rId2"/>
    <p:sldId id="336" r:id="rId3"/>
    <p:sldId id="350" r:id="rId4"/>
    <p:sldId id="351" r:id="rId5"/>
    <p:sldId id="342" r:id="rId6"/>
    <p:sldId id="354" r:id="rId7"/>
    <p:sldId id="371" r:id="rId8"/>
    <p:sldId id="369" r:id="rId9"/>
    <p:sldId id="370" r:id="rId10"/>
    <p:sldId id="35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353B3F0-52A9-4556-808C-8190A6D2D45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86409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A36343-648B-4B99-B713-5ED2FE56F169}" type="slidenum">
              <a:rPr lang="en-CA" smtClean="0"/>
              <a:pPr/>
              <a:t>1</a:t>
            </a:fld>
            <a:endParaRPr lang="en-CA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855579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180ECE-8F46-4E0D-94A5-B71BDB3329FE}" type="slidenum">
              <a:rPr lang="en-CA" altLang="en-US" sz="1200"/>
              <a:pPr/>
              <a:t>2</a:t>
            </a:fld>
            <a:endParaRPr lang="en-CA" alt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4134631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34770B8-CA87-4DA4-A42A-28CE5530F857}" type="slidenum">
              <a:rPr lang="en-CA" altLang="en-US" sz="1200"/>
              <a:pPr/>
              <a:t>3</a:t>
            </a:fld>
            <a:endParaRPr lang="en-CA" alt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821209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68F098F-DB1C-4CB2-B0D0-1230BABB9403}" type="slidenum">
              <a:rPr lang="en-CA" altLang="en-US" sz="1200"/>
              <a:pPr/>
              <a:t>4</a:t>
            </a:fld>
            <a:endParaRPr lang="en-CA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558554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F96517E-FD6A-4407-8400-143E9BFE4C15}" type="slidenum">
              <a:rPr lang="en-CA" altLang="en-US" sz="1200"/>
              <a:pPr/>
              <a:t>5</a:t>
            </a:fld>
            <a:endParaRPr lang="en-CA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23934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5B52134-9EBF-4D8E-896D-9EC0F01C0DE4}" type="slidenum">
              <a:rPr lang="en-CA" altLang="en-US" sz="1200"/>
              <a:pPr/>
              <a:t>6</a:t>
            </a:fld>
            <a:endParaRPr lang="en-CA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937222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426B66-1A1A-46F1-8D30-6C6F301BCAE0}" type="slidenum">
              <a:rPr lang="en-CA" altLang="en-US" sz="1200"/>
              <a:pPr/>
              <a:t>8</a:t>
            </a:fld>
            <a:endParaRPr lang="en-CA" altLang="en-US" sz="120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204706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1ABFEF8-DBEB-4F63-ACAD-0C539D97DBC6}" type="slidenum">
              <a:rPr lang="en-CA" altLang="en-US" sz="1200"/>
              <a:pPr/>
              <a:t>9</a:t>
            </a:fld>
            <a:endParaRPr lang="en-CA" altLang="en-US" sz="120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322173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 rot="5400000" flipH="1">
              <a:off x="83" y="3779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</p:grp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25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26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95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3DB3079-BC52-41F2-99A2-B78FEC43D1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56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D1F7B-FF8D-4AF8-911A-399B5A5A62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36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419100"/>
            <a:ext cx="1943100" cy="574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19100"/>
            <a:ext cx="5676900" cy="574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3692E-6D9E-4F35-8D03-9A15820809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61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27E14-4827-4B7A-BE33-05022898F4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01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B3461-A7FB-4EB1-A5E3-809D11C2E1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07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8A717-D246-4408-A949-AB182E4922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05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2BF95-74E8-4F1F-9C91-7174494B3F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25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8D570-9B0F-4631-B8AA-DB656B9294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20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10FFA-6930-46FC-B924-6FC138D969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77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37E0B-E066-4899-B513-BED4EA358B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98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419AA-53E7-4674-8325-62487D4EDA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70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E194516A-F717-4008-B287-A7E21A9CBC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1047" name="AutoShape 8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048" name="AutoShape 9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049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050" name="AutoShape 11"/>
            <p:cNvSpPr>
              <a:spLocks noChangeArrowheads="1"/>
            </p:cNvSpPr>
            <p:nvPr/>
          </p:nvSpPr>
          <p:spPr bwMode="auto">
            <a:xfrm rot="5400000" flipH="1">
              <a:off x="83" y="3779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051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052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053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  <p:sp>
        <p:nvSpPr>
          <p:cNvPr id="1035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  <p:sp>
        <p:nvSpPr>
          <p:cNvPr id="1037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  <p:grpSp>
        <p:nvGrpSpPr>
          <p:cNvPr id="1038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1039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040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041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042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043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044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045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7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c.ca/ideas/episodes/2009/01/02/how-to-think-about-science-part-1---24-liste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Religion &amp; Science as institutions of Modernity</a:t>
            </a:r>
            <a:endParaRPr lang="en-US" dirty="0" smtClean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79021"/>
            <a:ext cx="7740352" cy="4864231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GB" dirty="0" smtClean="0"/>
              <a:t>The S-R debate is collapsed into a debate about </a:t>
            </a:r>
          </a:p>
          <a:p>
            <a:pPr lvl="1">
              <a:defRPr/>
            </a:pPr>
            <a:r>
              <a:rPr lang="en-GB" dirty="0" smtClean="0"/>
              <a:t>where to allocate “epistemic authority”  (legitimate knowledge – processes!!!).</a:t>
            </a:r>
          </a:p>
          <a:p>
            <a:pPr lvl="1"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It ignores the larger socio-cultural processes, the HOW is such legitimacy granted</a:t>
            </a:r>
          </a:p>
          <a:p>
            <a:pPr>
              <a:defRPr/>
            </a:pPr>
            <a:r>
              <a:rPr lang="en-GB" dirty="0" smtClean="0"/>
              <a:t>Scientists as the Priests of Modernity</a:t>
            </a:r>
          </a:p>
          <a:p>
            <a:pPr lvl="1">
              <a:defRPr/>
            </a:pPr>
            <a:r>
              <a:rPr lang="en-US" dirty="0" smtClean="0"/>
              <a:t>Those who gives us the answers, who spread the word.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7074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CBC Ideas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Programme: “How to think about Science”:</a:t>
            </a:r>
          </a:p>
          <a:p>
            <a:pPr>
              <a:defRPr/>
            </a:pPr>
            <a:r>
              <a:rPr lang="en-CA" u="sng" dirty="0" smtClean="0">
                <a:solidFill>
                  <a:srgbClr val="FFC000"/>
                </a:solidFill>
                <a:hlinkClick r:id="rId2"/>
              </a:rPr>
              <a:t>http://www.cbc.ca/ideas/episodes/2009/01/02/how-to-think-about-science-part-1---24-listen/</a:t>
            </a:r>
            <a:endParaRPr lang="en-CA" dirty="0" smtClean="0">
              <a:solidFill>
                <a:srgbClr val="FFC000"/>
              </a:solidFill>
            </a:endParaRPr>
          </a:p>
          <a:p>
            <a:pPr>
              <a:buFont typeface="Monotype Sorts" pitchFamily="2" charset="2"/>
              <a:buNone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Defending this statement: </a:t>
            </a:r>
            <a:r>
              <a:rPr lang="en-US" sz="2800" dirty="0" smtClean="0"/>
              <a:t>“</a:t>
            </a:r>
            <a:r>
              <a:rPr lang="en-GB" sz="2800" dirty="0" smtClean="0"/>
              <a:t>Scientists are the Priests of Modernity”</a:t>
            </a:r>
            <a:endParaRPr lang="en-US" sz="2800" dirty="0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Approach ONE</a:t>
            </a:r>
          </a:p>
          <a:p>
            <a:pPr lvl="1">
              <a:defRPr/>
            </a:pPr>
            <a:r>
              <a:rPr lang="en-US" dirty="0" smtClean="0"/>
              <a:t>Explain Religion (&amp; role of the priest) – that is, how are religion and science similar?</a:t>
            </a:r>
          </a:p>
          <a:p>
            <a:pPr lvl="1">
              <a:defRPr/>
            </a:pPr>
            <a:r>
              <a:rPr lang="en-US" dirty="0" smtClean="0"/>
              <a:t>Science as “religious” (Weber’s “soteriology”)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Approach TWO</a:t>
            </a:r>
            <a:endParaRPr lang="en-US" dirty="0"/>
          </a:p>
          <a:p>
            <a:pPr lvl="1">
              <a:defRPr/>
            </a:pPr>
            <a:r>
              <a:rPr lang="en-US" dirty="0"/>
              <a:t>Explain Modernity</a:t>
            </a:r>
          </a:p>
          <a:p>
            <a:pPr lvl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 Dimensions of Religion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				</a:t>
            </a:r>
            <a:r>
              <a:rPr lang="en-US" sz="2800" dirty="0" smtClean="0">
                <a:effectLst/>
              </a:rPr>
              <a:t>(</a:t>
            </a:r>
            <a:r>
              <a:rPr lang="en-US" sz="2800" dirty="0" err="1" smtClean="0">
                <a:effectLst/>
              </a:rPr>
              <a:t>Paccione</a:t>
            </a:r>
            <a:r>
              <a:rPr lang="en-US" sz="2800" dirty="0" smtClean="0">
                <a:effectLst/>
              </a:rPr>
              <a:t>, 1999).</a:t>
            </a:r>
            <a:endParaRPr lang="en-US" sz="4000" dirty="0" smtClean="0">
              <a:solidFill>
                <a:srgbClr val="000000"/>
              </a:solidFill>
              <a:effectLst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smtClean="0">
                <a:solidFill>
                  <a:srgbClr val="000000"/>
                </a:solidFill>
                <a:effectLst/>
              </a:rPr>
              <a:t>Sacred narrative</a:t>
            </a:r>
            <a:r>
              <a:rPr lang="en-US" altLang="en-US" sz="2800" smtClean="0">
                <a:solidFill>
                  <a:srgbClr val="000000"/>
                </a:solidFill>
                <a:effectLst/>
              </a:rPr>
              <a:t>  - explanation of origin, true nature of being/reality.</a:t>
            </a:r>
          </a:p>
          <a:p>
            <a:pPr>
              <a:lnSpc>
                <a:spcPct val="90000"/>
              </a:lnSpc>
            </a:pPr>
            <a:r>
              <a:rPr lang="en-US" altLang="en-US" sz="2800" i="1" smtClean="0">
                <a:solidFill>
                  <a:srgbClr val="000000"/>
                </a:solidFill>
                <a:effectLst/>
              </a:rPr>
              <a:t>Ritual</a:t>
            </a:r>
            <a:r>
              <a:rPr lang="en-US" altLang="en-US" sz="2800" smtClean="0">
                <a:solidFill>
                  <a:srgbClr val="000000"/>
                </a:solidFill>
                <a:effectLst/>
              </a:rPr>
              <a:t> – practices, repeated, carrying meaning.</a:t>
            </a:r>
          </a:p>
          <a:p>
            <a:pPr>
              <a:lnSpc>
                <a:spcPct val="90000"/>
              </a:lnSpc>
            </a:pPr>
            <a:r>
              <a:rPr lang="en-US" altLang="en-US" sz="2800" i="1" smtClean="0">
                <a:solidFill>
                  <a:srgbClr val="000000"/>
                </a:solidFill>
                <a:effectLst/>
              </a:rPr>
              <a:t>Doctrine</a:t>
            </a:r>
            <a:r>
              <a:rPr lang="en-US" altLang="en-US" sz="2800" smtClean="0">
                <a:solidFill>
                  <a:srgbClr val="000000"/>
                </a:solidFill>
                <a:effectLst/>
              </a:rPr>
              <a:t> – something taught as principles or tenets. </a:t>
            </a:r>
          </a:p>
          <a:p>
            <a:pPr>
              <a:lnSpc>
                <a:spcPct val="90000"/>
              </a:lnSpc>
            </a:pPr>
            <a:r>
              <a:rPr lang="en-US" altLang="en-US" sz="2800" i="1" smtClean="0">
                <a:solidFill>
                  <a:srgbClr val="000000"/>
                </a:solidFill>
                <a:effectLst/>
              </a:rPr>
              <a:t>Experience</a:t>
            </a:r>
            <a:r>
              <a:rPr lang="en-US" altLang="en-US" sz="2800" smtClean="0">
                <a:solidFill>
                  <a:srgbClr val="000000"/>
                </a:solidFill>
                <a:effectLst/>
              </a:rPr>
              <a:t> - personal encounter, social practices performed.</a:t>
            </a:r>
          </a:p>
          <a:p>
            <a:pPr>
              <a:lnSpc>
                <a:spcPct val="90000"/>
              </a:lnSpc>
            </a:pPr>
            <a:r>
              <a:rPr lang="en-US" altLang="en-US" sz="2800" i="1" smtClean="0">
                <a:solidFill>
                  <a:srgbClr val="000000"/>
                </a:solidFill>
                <a:effectLst/>
              </a:rPr>
              <a:t>Ethics</a:t>
            </a:r>
            <a:r>
              <a:rPr lang="en-US" altLang="en-US" sz="2800" smtClean="0">
                <a:solidFill>
                  <a:srgbClr val="000000"/>
                </a:solidFill>
                <a:effectLst/>
              </a:rPr>
              <a:t> – rules of behaviour.</a:t>
            </a:r>
          </a:p>
          <a:p>
            <a:pPr>
              <a:lnSpc>
                <a:spcPct val="90000"/>
              </a:lnSpc>
            </a:pPr>
            <a:r>
              <a:rPr lang="en-US" altLang="en-US" sz="2800" i="1" smtClean="0">
                <a:solidFill>
                  <a:srgbClr val="000000"/>
                </a:solidFill>
                <a:effectLst/>
              </a:rPr>
              <a:t>Social institutions</a:t>
            </a:r>
            <a:r>
              <a:rPr lang="en-US" altLang="en-US" sz="2800" smtClean="0">
                <a:solidFill>
                  <a:srgbClr val="000000"/>
                </a:solidFill>
                <a:effectLst/>
              </a:rPr>
              <a:t> - coordinating, authorizing, sanctioning, conditioning.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Same Dimensions of Science?</a:t>
            </a:r>
            <a:endParaRPr lang="en-US" sz="4000" dirty="0" smtClean="0">
              <a:solidFill>
                <a:srgbClr val="000000"/>
              </a:solidFill>
              <a:effectLst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44700"/>
            <a:ext cx="7772400" cy="45847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i="1" dirty="0" smtClean="0">
                <a:solidFill>
                  <a:srgbClr val="000000"/>
                </a:solidFill>
                <a:effectLst/>
              </a:rPr>
              <a:t>Sacred narrative</a:t>
            </a:r>
            <a:r>
              <a:rPr lang="en-US" altLang="en-US" sz="2800" dirty="0" smtClean="0">
                <a:solidFill>
                  <a:srgbClr val="000000"/>
                </a:solidFill>
                <a:effectLst/>
              </a:rPr>
              <a:t>  - explanation of origin, true nature of being/reality. </a:t>
            </a:r>
            <a:r>
              <a:rPr lang="en-US" altLang="en-US" sz="2400" dirty="0" smtClean="0">
                <a:solidFill>
                  <a:srgbClr val="000000"/>
                </a:solidFill>
                <a:effectLst/>
              </a:rPr>
              <a:t>(“science gives us truth”)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i="1" dirty="0" smtClean="0">
                <a:solidFill>
                  <a:srgbClr val="000000"/>
                </a:solidFill>
                <a:effectLst/>
              </a:rPr>
              <a:t>Ritual</a:t>
            </a:r>
            <a:r>
              <a:rPr lang="en-US" altLang="en-US" sz="2800" dirty="0" smtClean="0">
                <a:solidFill>
                  <a:srgbClr val="000000"/>
                </a:solidFill>
                <a:effectLst/>
              </a:rPr>
              <a:t> – practices, repeated, carrying meaning. </a:t>
            </a:r>
            <a:r>
              <a:rPr lang="en-US" altLang="en-US" sz="2400" dirty="0" smtClean="0">
                <a:solidFill>
                  <a:srgbClr val="000000"/>
                </a:solidFill>
                <a:effectLst/>
              </a:rPr>
              <a:t>(PhD convocation ceremonies; dissertation defenses)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i="1" dirty="0" smtClean="0">
                <a:solidFill>
                  <a:srgbClr val="000000"/>
                </a:solidFill>
                <a:effectLst/>
              </a:rPr>
              <a:t>Doctrine</a:t>
            </a:r>
            <a:r>
              <a:rPr lang="en-US" altLang="en-US" sz="2800" dirty="0" smtClean="0">
                <a:solidFill>
                  <a:srgbClr val="000000"/>
                </a:solidFill>
                <a:effectLst/>
              </a:rPr>
              <a:t> – something taught as principles or tenets.  </a:t>
            </a:r>
            <a:r>
              <a:rPr lang="en-US" altLang="en-US" sz="2400" dirty="0" smtClean="0">
                <a:solidFill>
                  <a:srgbClr val="000000"/>
                </a:solidFill>
                <a:effectLst/>
              </a:rPr>
              <a:t>(the accepted theories in each discipline)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i="1" dirty="0" smtClean="0">
                <a:solidFill>
                  <a:srgbClr val="000000"/>
                </a:solidFill>
                <a:effectLst/>
              </a:rPr>
              <a:t>Experience</a:t>
            </a:r>
            <a:r>
              <a:rPr lang="en-US" altLang="en-US" sz="2800" dirty="0" smtClean="0">
                <a:solidFill>
                  <a:srgbClr val="000000"/>
                </a:solidFill>
                <a:effectLst/>
              </a:rPr>
              <a:t> - personal encounter, social practices performed.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i="1" dirty="0" smtClean="0">
                <a:solidFill>
                  <a:srgbClr val="000000"/>
                </a:solidFill>
                <a:effectLst/>
              </a:rPr>
              <a:t>Ethics</a:t>
            </a:r>
            <a:r>
              <a:rPr lang="en-US" altLang="en-US" sz="2800" dirty="0" smtClean="0">
                <a:solidFill>
                  <a:srgbClr val="000000"/>
                </a:solidFill>
                <a:effectLst/>
              </a:rPr>
              <a:t> – rules of </a:t>
            </a:r>
            <a:r>
              <a:rPr lang="en-US" altLang="en-US" sz="2800" dirty="0" err="1" smtClean="0">
                <a:solidFill>
                  <a:srgbClr val="000000"/>
                </a:solidFill>
                <a:effectLst/>
              </a:rPr>
              <a:t>behaviour</a:t>
            </a:r>
            <a:r>
              <a:rPr lang="en-US" altLang="en-US" sz="2800" dirty="0" smtClean="0">
                <a:solidFill>
                  <a:srgbClr val="000000"/>
                </a:solidFill>
                <a:effectLst/>
              </a:rPr>
              <a:t>. </a:t>
            </a:r>
            <a:r>
              <a:rPr lang="en-US" altLang="en-US" sz="2400" dirty="0" smtClean="0">
                <a:solidFill>
                  <a:srgbClr val="000000"/>
                </a:solidFill>
                <a:effectLst/>
              </a:rPr>
              <a:t>(Research ethics boards) </a:t>
            </a:r>
            <a:endParaRPr lang="en-US" altLang="en-US" sz="2800" dirty="0" smtClean="0">
              <a:solidFill>
                <a:srgbClr val="000000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en-US" altLang="en-US" sz="2800" i="1" dirty="0" smtClean="0">
                <a:solidFill>
                  <a:srgbClr val="000000"/>
                </a:solidFill>
                <a:effectLst/>
              </a:rPr>
              <a:t>Social institutions</a:t>
            </a:r>
            <a:r>
              <a:rPr lang="en-US" altLang="en-US" sz="2800" dirty="0" smtClean="0">
                <a:solidFill>
                  <a:srgbClr val="000000"/>
                </a:solidFill>
                <a:effectLst/>
              </a:rPr>
              <a:t> - coordinating, authorizing, sanctioning, conditioning. </a:t>
            </a:r>
            <a:r>
              <a:rPr lang="en-US" altLang="en-US" sz="26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effectLst/>
              </a:rPr>
              <a:t>(Natl </a:t>
            </a:r>
            <a:r>
              <a:rPr lang="en-US" altLang="en-US" sz="2400" dirty="0" err="1" smtClean="0">
                <a:solidFill>
                  <a:srgbClr val="000000"/>
                </a:solidFill>
                <a:effectLst/>
              </a:rPr>
              <a:t>Sci</a:t>
            </a:r>
            <a:r>
              <a:rPr lang="en-US" altLang="en-US" sz="2400" dirty="0" smtClean="0">
                <a:solidFill>
                  <a:srgbClr val="000000"/>
                </a:solidFill>
                <a:effectLst/>
              </a:rPr>
              <a:t> Councils, granting agencies)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Theology as a Science (</a:t>
            </a:r>
            <a:r>
              <a:rPr lang="en-US" sz="3600" dirty="0" err="1" smtClean="0"/>
              <a:t>Nancey</a:t>
            </a:r>
            <a:r>
              <a:rPr lang="en-US" sz="3600" dirty="0" smtClean="0"/>
              <a:t> Murphy)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Uses </a:t>
            </a:r>
            <a:r>
              <a:rPr lang="en-US" sz="2800" dirty="0" err="1" smtClean="0"/>
              <a:t>hypothetico</a:t>
            </a:r>
            <a:r>
              <a:rPr lang="en-US" sz="2800" dirty="0" smtClean="0"/>
              <a:t>-deductive model</a:t>
            </a:r>
          </a:p>
          <a:p>
            <a:pPr>
              <a:defRPr/>
            </a:pPr>
            <a:r>
              <a:rPr lang="en-US" sz="2800" dirty="0" smtClean="0"/>
              <a:t>Data is…</a:t>
            </a:r>
          </a:p>
          <a:p>
            <a:pPr lvl="1">
              <a:defRPr/>
            </a:pPr>
            <a:r>
              <a:rPr lang="en-US" dirty="0" smtClean="0"/>
              <a:t>Biblical presentation</a:t>
            </a:r>
          </a:p>
          <a:p>
            <a:pPr lvl="1">
              <a:defRPr/>
            </a:pPr>
            <a:r>
              <a:rPr lang="en-US" dirty="0" smtClean="0"/>
              <a:t>moral practices</a:t>
            </a:r>
          </a:p>
          <a:p>
            <a:pPr lvl="1">
              <a:defRPr/>
            </a:pPr>
            <a:r>
              <a:rPr lang="en-US" dirty="0" smtClean="0"/>
              <a:t>historical events</a:t>
            </a:r>
          </a:p>
          <a:p>
            <a:pPr lvl="1">
              <a:defRPr/>
            </a:pPr>
            <a:r>
              <a:rPr lang="en-US" dirty="0" smtClean="0"/>
              <a:t>religious experience</a:t>
            </a:r>
          </a:p>
          <a:p>
            <a:pPr>
              <a:defRPr/>
            </a:pPr>
            <a:r>
              <a:rPr lang="en-US" sz="2800" dirty="0"/>
              <a:t>Doctrines as theories to explain facts about </a:t>
            </a:r>
            <a:r>
              <a:rPr lang="en-US" sz="2800" dirty="0" err="1"/>
              <a:t>Cht</a:t>
            </a:r>
            <a:r>
              <a:rPr lang="en-US" sz="2800" dirty="0"/>
              <a:t> life</a:t>
            </a:r>
          </a:p>
          <a:p>
            <a:pPr>
              <a:defRPr/>
            </a:pPr>
            <a:r>
              <a:rPr lang="en-US" sz="2800" dirty="0" smtClean="0"/>
              <a:t>Use of “models”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Science as religious…	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CA" dirty="0" smtClean="0"/>
              <a:t>See Stahl, et al.</a:t>
            </a:r>
          </a:p>
          <a:p>
            <a:pPr>
              <a:lnSpc>
                <a:spcPct val="90000"/>
              </a:lnSpc>
              <a:defRPr/>
            </a:pPr>
            <a:r>
              <a:rPr lang="en-CA" dirty="0" smtClean="0"/>
              <a:t>Kuhn says science does this: </a:t>
            </a:r>
          </a:p>
          <a:p>
            <a:pPr lvl="1">
              <a:lnSpc>
                <a:spcPct val="90000"/>
              </a:lnSpc>
              <a:defRPr/>
            </a:pPr>
            <a:r>
              <a:rPr lang="en-CA" dirty="0" smtClean="0"/>
              <a:t>Role of authoritative texts (citing the lit)</a:t>
            </a:r>
          </a:p>
          <a:p>
            <a:pPr lvl="1">
              <a:lnSpc>
                <a:spcPct val="90000"/>
              </a:lnSpc>
              <a:defRPr/>
            </a:pPr>
            <a:r>
              <a:rPr lang="en-CA" dirty="0" smtClean="0"/>
              <a:t>Community of scholars who only question the basics in revolutionary periods</a:t>
            </a:r>
          </a:p>
          <a:p>
            <a:pPr lvl="1">
              <a:lnSpc>
                <a:spcPct val="90000"/>
              </a:lnSpc>
              <a:defRPr/>
            </a:pPr>
            <a:r>
              <a:rPr lang="en-CA" dirty="0" smtClean="0"/>
              <a:t>Theoretical understanding shapes </a:t>
            </a:r>
            <a:r>
              <a:rPr lang="en-CA" dirty="0" err="1" smtClean="0"/>
              <a:t>interp</a:t>
            </a:r>
            <a:r>
              <a:rPr lang="en-CA" dirty="0" smtClean="0"/>
              <a:t> (theory-dependence of </a:t>
            </a:r>
            <a:r>
              <a:rPr lang="en-CA" dirty="0" err="1" smtClean="0"/>
              <a:t>obs</a:t>
            </a:r>
            <a:r>
              <a:rPr lang="en-CA" dirty="0" smtClean="0"/>
              <a:t>)</a:t>
            </a:r>
          </a:p>
          <a:p>
            <a:pPr lvl="1">
              <a:lnSpc>
                <a:spcPct val="90000"/>
              </a:lnSpc>
              <a:defRPr/>
            </a:pPr>
            <a:r>
              <a:rPr lang="en-CA" dirty="0" smtClean="0"/>
              <a:t>Trained in a tradition (discipline) to participate in the practices (</a:t>
            </a:r>
            <a:r>
              <a:rPr lang="en-CA" dirty="0" err="1" smtClean="0"/>
              <a:t>e.g</a:t>
            </a:r>
            <a:r>
              <a:rPr lang="en-CA" dirty="0" smtClean="0"/>
              <a:t>, Roth &amp; Bowen)</a:t>
            </a:r>
          </a:p>
          <a:p>
            <a:pPr lvl="1">
              <a:lnSpc>
                <a:spcPct val="90000"/>
              </a:lnSpc>
              <a:defRPr/>
            </a:pPr>
            <a:endParaRPr lang="en-CA" dirty="0" smtClean="0"/>
          </a:p>
          <a:p>
            <a:pPr lvl="1">
              <a:lnSpc>
                <a:spcPct val="90000"/>
              </a:lnSpc>
              <a:defRPr/>
            </a:pPr>
            <a:endParaRPr lang="en-CA" dirty="0" smtClean="0"/>
          </a:p>
          <a:p>
            <a:pPr lvl="1">
              <a:lnSpc>
                <a:spcPct val="90000"/>
              </a:lnSpc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What is “Modernity…”?</a:t>
            </a:r>
            <a:endParaRPr lang="en-US" dirty="0" smtClean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44700"/>
            <a:ext cx="7772400" cy="4584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CA" sz="2400" smtClean="0"/>
              <a:t>Used to describe a particular period of European history through to now.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CA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 smtClean="0"/>
              <a:t>Used to refer to sociological characteristics of this society as it developed.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CA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 smtClean="0"/>
              <a:t>Used to refer to development of societies,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CA" sz="2400" smtClean="0"/>
              <a:t>(e.g., “modern Saudi Arabia”)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CA" sz="2400" smtClean="0"/>
              <a:t>As in “modernization is a good thing; countries want to modernize.”</a:t>
            </a:r>
          </a:p>
          <a:p>
            <a:pPr eaLnBrk="1" hangingPunct="1">
              <a:lnSpc>
                <a:spcPct val="80000"/>
              </a:lnSpc>
              <a:defRPr/>
            </a:pPr>
            <a:endParaRPr lang="en-CA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CA" sz="2400" smtClean="0"/>
              <a:t>Used to refer to ways of </a:t>
            </a:r>
            <a:r>
              <a:rPr lang="en-CA" sz="2400" i="1" smtClean="0"/>
              <a:t>thinking/being</a:t>
            </a:r>
            <a:r>
              <a:rPr lang="en-CA" sz="2400" smtClean="0"/>
              <a:t> that developed in concert with the societal characteristics over that period of history.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118399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Modernity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smtClean="0">
                <a:solidFill>
                  <a:srgbClr val="000000"/>
                </a:solidFill>
                <a:effectLst/>
              </a:rPr>
              <a:t>Rationalization</a:t>
            </a:r>
          </a:p>
          <a:p>
            <a:pPr>
              <a:defRPr/>
            </a:pPr>
            <a:r>
              <a:rPr lang="en-US" sz="2400" smtClean="0">
                <a:solidFill>
                  <a:srgbClr val="000000"/>
                </a:solidFill>
                <a:effectLst/>
              </a:rPr>
              <a:t>Specialization of Labour</a:t>
            </a:r>
          </a:p>
          <a:p>
            <a:pPr>
              <a:defRPr/>
            </a:pPr>
            <a:r>
              <a:rPr lang="en-US" sz="2400" smtClean="0">
                <a:solidFill>
                  <a:srgbClr val="000000"/>
                </a:solidFill>
                <a:effectLst/>
              </a:rPr>
              <a:t>Secularization</a:t>
            </a:r>
          </a:p>
          <a:p>
            <a:pPr>
              <a:defRPr/>
            </a:pPr>
            <a:r>
              <a:rPr lang="en-US" sz="2400" smtClean="0">
                <a:solidFill>
                  <a:srgbClr val="000000"/>
                </a:solidFill>
                <a:effectLst/>
              </a:rPr>
              <a:t>Bureaucratization</a:t>
            </a:r>
          </a:p>
          <a:p>
            <a:pPr>
              <a:defRPr/>
            </a:pPr>
            <a:r>
              <a:rPr lang="en-US" sz="2400" smtClean="0">
                <a:solidFill>
                  <a:srgbClr val="000000"/>
                </a:solidFill>
                <a:effectLst/>
              </a:rPr>
              <a:t>Mechanization</a:t>
            </a:r>
          </a:p>
          <a:p>
            <a:pPr>
              <a:defRPr/>
            </a:pPr>
            <a:r>
              <a:rPr lang="en-US" sz="2400" smtClean="0">
                <a:solidFill>
                  <a:srgbClr val="000000"/>
                </a:solidFill>
                <a:effectLst/>
              </a:rPr>
              <a:t>National/centralized community and structure</a:t>
            </a:r>
          </a:p>
          <a:p>
            <a:pPr>
              <a:defRPr/>
            </a:pPr>
            <a:r>
              <a:rPr lang="en-US" sz="2400" smtClean="0">
                <a:solidFill>
                  <a:srgbClr val="000000"/>
                </a:solidFill>
                <a:effectLst/>
              </a:rPr>
              <a:t>Dominance over nature</a:t>
            </a:r>
          </a:p>
          <a:p>
            <a:pPr>
              <a:defRPr/>
            </a:pPr>
            <a:r>
              <a:rPr lang="en-US" sz="2400" smtClean="0">
                <a:solidFill>
                  <a:srgbClr val="000000"/>
                </a:solidFill>
                <a:effectLst/>
              </a:rPr>
              <a:t>Humans can control Nature (Sci/Tech)</a:t>
            </a:r>
          </a:p>
          <a:p>
            <a:pPr>
              <a:defRPr/>
            </a:pPr>
            <a:r>
              <a:rPr lang="en-US" sz="2400" smtClean="0">
                <a:solidFill>
                  <a:srgbClr val="000000"/>
                </a:solidFill>
                <a:effectLst/>
              </a:rPr>
              <a:t>Mass society</a:t>
            </a:r>
          </a:p>
          <a:p>
            <a:pPr>
              <a:defRPr/>
            </a:pPr>
            <a:r>
              <a:rPr lang="en-US" sz="2400" smtClean="0">
                <a:solidFill>
                  <a:srgbClr val="000000"/>
                </a:solidFill>
                <a:effectLst/>
              </a:rPr>
              <a:t>Industrial society</a:t>
            </a: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1617596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Modernity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“Science is “rational” because it has the power to define the bounds of rationality.”</a:t>
            </a:r>
          </a:p>
          <a:p>
            <a:pPr lvl="1">
              <a:defRPr/>
            </a:pPr>
            <a:r>
              <a:rPr lang="en-US" smtClean="0"/>
              <a:t>Thomas Gieryn</a:t>
            </a:r>
          </a:p>
          <a:p>
            <a:pPr lvl="1"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Getting this status is a historical process whereby science and rationality were co-constructed.</a:t>
            </a:r>
          </a:p>
        </p:txBody>
      </p:sp>
    </p:spTree>
    <p:extLst>
      <p:ext uri="{BB962C8B-B14F-4D97-AF65-F5344CB8AC3E}">
        <p14:creationId xmlns:p14="http://schemas.microsoft.com/office/powerpoint/2010/main" val="2544139776"/>
      </p:ext>
    </p:extLst>
  </p:cSld>
  <p:clrMapOvr>
    <a:masterClrMapping/>
  </p:clrMapOvr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678</TotalTime>
  <Words>531</Words>
  <Application>Microsoft Office PowerPoint</Application>
  <PresentationFormat>On-screen Show (4:3)</PresentationFormat>
  <Paragraphs>83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Narrow</vt:lpstr>
      <vt:lpstr>Impact</vt:lpstr>
      <vt:lpstr>Monotype Sorts</vt:lpstr>
      <vt:lpstr>Times New Roman</vt:lpstr>
      <vt:lpstr>high voltage</vt:lpstr>
      <vt:lpstr>Religion &amp; Science as institutions of Modernity</vt:lpstr>
      <vt:lpstr>Defending this statement: “Scientists are the Priests of Modernity”</vt:lpstr>
      <vt:lpstr>6 Dimensions of Religion       (Paccione, 1999).</vt:lpstr>
      <vt:lpstr>Same Dimensions of Science?</vt:lpstr>
      <vt:lpstr>Theology as a Science (Nancey Murphy)</vt:lpstr>
      <vt:lpstr>Science as religious… </vt:lpstr>
      <vt:lpstr>What is “Modernity…”?</vt:lpstr>
      <vt:lpstr>Modernity</vt:lpstr>
      <vt:lpstr>Modernity</vt:lpstr>
      <vt:lpstr>CBC Ideas </vt:lpstr>
    </vt:vector>
  </TitlesOfParts>
  <Company>TKUC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RHD</dc:creator>
  <cp:lastModifiedBy>RD</cp:lastModifiedBy>
  <cp:revision>45</cp:revision>
  <dcterms:created xsi:type="dcterms:W3CDTF">2005-01-26T02:36:20Z</dcterms:created>
  <dcterms:modified xsi:type="dcterms:W3CDTF">2017-01-12T05:12:41Z</dcterms:modified>
</cp:coreProperties>
</file>